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046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image" Target="../media/image2.png"/><Relationship Id="rId2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png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103445" y="2952746"/>
            <a:ext cx="10040840" cy="2158687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39867" y="5301208"/>
            <a:ext cx="9309168" cy="864096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0245" y="2928934"/>
            <a:ext cx="10414040" cy="222825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1333466" y="5229200"/>
            <a:ext cx="9810819" cy="100811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730247" y="2928934"/>
            <a:ext cx="373199" cy="222825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1333467" y="5229200"/>
            <a:ext cx="288069" cy="100811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aphicFrame>
        <p:nvGraphicFramePr>
          <p:cNvPr id="28673" name="Object 64"/>
          <p:cNvGraphicFramePr>
            <a:graphicFrameLocks noChangeAspect="1"/>
          </p:cNvGraphicFramePr>
          <p:nvPr/>
        </p:nvGraphicFramePr>
        <p:xfrm>
          <a:off x="-42" y="214291"/>
          <a:ext cx="2446868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" name="PhotoImpact" r:id="rId3" imgW="1429152" imgH="1429152" progId="">
                  <p:embed/>
                </p:oleObj>
              </mc:Choice>
              <mc:Fallback>
                <p:oleObj name="PhotoImpact" r:id="rId3" imgW="1429152" imgH="14291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2" y="214291"/>
                        <a:ext cx="2446868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4" name="Object 65"/>
          <p:cNvGraphicFramePr>
            <a:graphicFrameLocks/>
          </p:cNvGraphicFramePr>
          <p:nvPr/>
        </p:nvGraphicFramePr>
        <p:xfrm>
          <a:off x="2381224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" name="PhotoImpact" r:id="rId5" imgW="1444633" imgH="1444633" progId="">
                  <p:embed/>
                </p:oleObj>
              </mc:Choice>
              <mc:Fallback>
                <p:oleObj name="PhotoImpact" r:id="rId5" imgW="1444633" imgH="1444633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4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66"/>
          <p:cNvGraphicFramePr>
            <a:graphicFrameLocks/>
          </p:cNvGraphicFramePr>
          <p:nvPr/>
        </p:nvGraphicFramePr>
        <p:xfrm>
          <a:off x="4762491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PhotoImpact" r:id="rId7" imgW="1401845" imgH="1401845" progId="">
                  <p:embed/>
                </p:oleObj>
              </mc:Choice>
              <mc:Fallback>
                <p:oleObj name="PhotoImpact" r:id="rId7" imgW="1401845" imgH="140184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491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67"/>
          <p:cNvGraphicFramePr>
            <a:graphicFrameLocks/>
          </p:cNvGraphicFramePr>
          <p:nvPr/>
        </p:nvGraphicFramePr>
        <p:xfrm>
          <a:off x="7143757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PhotoImpact" r:id="rId9" imgW="993566" imgH="993566" progId="">
                  <p:embed/>
                </p:oleObj>
              </mc:Choice>
              <mc:Fallback>
                <p:oleObj name="PhotoImpact" r:id="rId9" imgW="993566" imgH="993566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7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0"/>
          <p:cNvSpPr>
            <a:spLocks noChangeArrowheads="1"/>
          </p:cNvSpPr>
          <p:nvPr/>
        </p:nvSpPr>
        <p:spPr bwMode="black">
          <a:xfrm>
            <a:off x="0" y="2049441"/>
            <a:ext cx="12192000" cy="714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gray">
          <a:xfrm>
            <a:off x="3860800" y="2087542"/>
            <a:ext cx="8331200" cy="752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087284" y="2078034"/>
            <a:ext cx="80179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國立中山大學資訊管理所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spcBef>
                <a:spcPts val="1800"/>
              </a:spcBef>
              <a:buClrTx/>
              <a:buSzPct val="84000"/>
              <a:defRPr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>
              <a:spcBef>
                <a:spcPts val="1100"/>
              </a:spcBef>
              <a:buClr>
                <a:srgbClr val="0070C0"/>
              </a:buClr>
              <a:buSzPct val="97000"/>
              <a:defRPr sz="24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>
              <a:buClr>
                <a:schemeClr val="accent4">
                  <a:lumMod val="50000"/>
                </a:schemeClr>
              </a:buCl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 dirty="0"/>
          </a:p>
        </p:txBody>
      </p:sp>
      <p:pic>
        <p:nvPicPr>
          <p:cNvPr id="7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b="50001"/>
          <a:stretch>
            <a:fillRect/>
          </a:stretch>
        </p:blipFill>
        <p:spPr bwMode="auto">
          <a:xfrm>
            <a:off x="-42" y="6215106"/>
            <a:ext cx="1904969" cy="714356"/>
          </a:xfrm>
          <a:prstGeom prst="rect">
            <a:avLst/>
          </a:prstGeom>
          <a:noFill/>
        </p:spPr>
      </p:pic>
      <p:pic>
        <p:nvPicPr>
          <p:cNvPr id="9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t="50001"/>
          <a:stretch>
            <a:fillRect/>
          </a:stretch>
        </p:blipFill>
        <p:spPr bwMode="auto">
          <a:xfrm>
            <a:off x="10287032" y="6143644"/>
            <a:ext cx="1904969" cy="71435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51904" y="-73252"/>
            <a:ext cx="538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Department</a:t>
            </a:r>
            <a:r>
              <a:rPr lang="en-US" altLang="zh-TW" sz="1800" b="1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Information Management </a:t>
            </a:r>
            <a:r>
              <a:rPr lang="en-US" altLang="zh-TW" sz="1800" b="1" kern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NSYSU </a:t>
            </a:r>
            <a:endParaRPr lang="zh-TW" altLang="en-US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lh3.googleusercontent.com/TVWuCAwBLRu09J_QJTEKBxBnndxYhyhX49cR5ADPZD-kRGAme8MJZgUZJowTurbmHfE98Zb5ckmMpc2sJPqIzjj3Kt_yK7UNNukrbk3JPhOoKj8qz7lLvVAb1fznyIvT6X1ZR51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/>
          <a:stretch/>
        </p:blipFill>
        <p:spPr bwMode="auto">
          <a:xfrm>
            <a:off x="-42" y="152400"/>
            <a:ext cx="1032175" cy="9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616136" y="6267619"/>
            <a:ext cx="609600" cy="55299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shade val="30000"/>
                  <a:satMod val="115000"/>
                </a:srgbClr>
              </a:gs>
              <a:gs pos="53000">
                <a:srgbClr val="00B0F0"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00B0F0"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EB3B23B-CFAE-475F-AD6B-49365679B693}" type="slidenum"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pPr/>
              <a:t>‹#›</a:t>
            </a:fld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5" descr="http://t0.gstatic.com/images?q=tbn:ANd9GcS29dJSN8_YcyD8_EEFwfGznUzBCGcEDcomfAHMtrJhOGW1QNg2uA&amp;t=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81721" y="319340"/>
            <a:ext cx="763969" cy="7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 smtClean="0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0757DDD-8A54-244F-A25F-0B4F03B64EEC}" type="datetimeFigureOut">
              <a:rPr kumimoji="1" lang="zh-TW" altLang="en-US" smtClean="0"/>
              <a:t>2018/5/30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8C51F42-316C-224A-B1D1-A6DB5A8B2EC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88719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language-understanding-demo.ng.bluemix.net/" TargetMode="External"/><Relationship Id="rId4" Type="http://schemas.openxmlformats.org/officeDocument/2006/relationships/hyperlink" Target="https://azure.microsoft.com/zh-tw/services/cognitive-services/text-analyt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ne-analyzer-demo.ng.bluemix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uild.kiv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kumimoji="1" lang="en-US" altLang="zh-TW" sz="6000" dirty="0" smtClean="0"/>
              <a:t>DM Final Project</a:t>
            </a:r>
            <a:endParaRPr kumimoji="1"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Speaker: </a:t>
            </a:r>
            <a:r>
              <a:rPr kumimoji="1" lang="en-US" altLang="zh-TW" dirty="0" err="1" smtClean="0"/>
              <a:t>Jhih</a:t>
            </a:r>
            <a:r>
              <a:rPr kumimoji="1" lang="en-US" altLang="zh-TW" dirty="0" smtClean="0"/>
              <a:t>-Yuan Huang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資料集下載方法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2" y="1717042"/>
            <a:ext cx="9430743" cy="4464681"/>
          </a:xfrm>
        </p:spPr>
      </p:pic>
      <p:sp>
        <p:nvSpPr>
          <p:cNvPr id="5" name="圓角矩形 4"/>
          <p:cNvSpPr/>
          <p:nvPr/>
        </p:nvSpPr>
        <p:spPr>
          <a:xfrm>
            <a:off x="8991600" y="1717042"/>
            <a:ext cx="846667" cy="3810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676209" y="1241398"/>
            <a:ext cx="109728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1800"/>
              </a:spcBef>
              <a:buClrTx/>
              <a:buSzPct val="84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548640" indent="-274320" algn="l" rtl="0" eaLnBrk="1" latinLnBrk="0" hangingPunct="1">
              <a:spcBef>
                <a:spcPts val="1100"/>
              </a:spcBef>
              <a:buClr>
                <a:srgbClr val="0070C0"/>
              </a:buClr>
              <a:buSzPct val="97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accent4">
                  <a:lumMod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http://</a:t>
            </a:r>
            <a:r>
              <a:rPr kumimoji="1" lang="en-US" altLang="zh-TW" dirty="0" err="1"/>
              <a:t>kivatools.com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index.php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42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資料集下載方法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4" y="1219200"/>
            <a:ext cx="10203391" cy="4937125"/>
          </a:xfrm>
        </p:spPr>
      </p:pic>
      <p:sp>
        <p:nvSpPr>
          <p:cNvPr id="6" name="圓角矩形 5"/>
          <p:cNvSpPr/>
          <p:nvPr/>
        </p:nvSpPr>
        <p:spPr>
          <a:xfrm>
            <a:off x="7687734" y="4240109"/>
            <a:ext cx="846667" cy="3810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02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DM </a:t>
            </a:r>
            <a:r>
              <a:rPr kumimoji="1" lang="zh-TW" altLang="en-US" dirty="0" smtClean="0"/>
              <a:t>期末</a:t>
            </a:r>
            <a:r>
              <a:rPr kumimoji="1" lang="zh-TW" altLang="en-US" dirty="0" smtClean="0"/>
              <a:t>報告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要求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請利用課堂學到的所有技術與方法，分析哪些因素是影響線上慈善募款的重要因素。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什麼因素會影響人們捐款意願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分析欄位必須一欄以上使用文字分析</a:t>
            </a:r>
            <a:r>
              <a:rPr kumimoji="1" lang="en-US" altLang="zh-TW" dirty="0" smtClean="0"/>
              <a:t>(text mining)</a:t>
            </a:r>
            <a:r>
              <a:rPr kumimoji="1" lang="zh-TW" altLang="en-US" dirty="0" smtClean="0"/>
              <a:t>，一欄以上使用外部資料。</a:t>
            </a:r>
            <a:endParaRPr kumimoji="1" lang="en-US" altLang="zh-TW" dirty="0" smtClean="0"/>
          </a:p>
          <a:p>
            <a:r>
              <a:rPr kumimoji="1" lang="zh-TW" altLang="en-US" smtClean="0"/>
              <a:t>請</a:t>
            </a:r>
            <a:r>
              <a:rPr kumimoji="1" lang="zh-TW" altLang="en-US" smtClean="0"/>
              <a:t>設計實驗</a:t>
            </a:r>
            <a:r>
              <a:rPr kumimoji="1" lang="zh-TW" altLang="en-US" dirty="0" smtClean="0"/>
              <a:t>，測試你分析資料所得結果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有效樣本須大於</a:t>
            </a:r>
            <a:r>
              <a:rPr kumimoji="1" lang="en-US" altLang="zh-TW" dirty="0" smtClean="0"/>
              <a:t>30</a:t>
            </a:r>
            <a:r>
              <a:rPr kumimoji="1" lang="zh-TW" altLang="en-US" dirty="0" smtClean="0"/>
              <a:t>份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。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2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Text Mining </a:t>
            </a:r>
            <a:r>
              <a:rPr kumimoji="1" lang="zh-TW" altLang="en-US" dirty="0" smtClean="0"/>
              <a:t>參考資料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b="1" dirty="0" smtClean="0"/>
              <a:t>Watson Tone Analyzer</a:t>
            </a:r>
            <a:endParaRPr kumimoji="1" lang="en-US" altLang="zh-TW" dirty="0" smtClean="0">
              <a:hlinkClick r:id="rId2"/>
            </a:endParaRPr>
          </a:p>
          <a:p>
            <a:pPr lvl="1"/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://tone-analyzer-demo.ng.bluemix.net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lang="en-US" altLang="zh-TW" b="1" dirty="0" smtClean="0"/>
              <a:t>Watson Natural </a:t>
            </a:r>
            <a:r>
              <a:rPr lang="en-US" altLang="zh-TW" b="1" dirty="0"/>
              <a:t>Language </a:t>
            </a:r>
            <a:r>
              <a:rPr lang="en-US" altLang="zh-TW" b="1" dirty="0" smtClean="0"/>
              <a:t>Understanding</a:t>
            </a:r>
          </a:p>
          <a:p>
            <a:pPr lvl="1"/>
            <a:r>
              <a:rPr lang="en-US" altLang="zh-TW" dirty="0">
                <a:hlinkClick r:id="rId3"/>
              </a:rPr>
              <a:t>https://natural-language-understanding-demo.ng.bluemix.net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b="1" dirty="0"/>
              <a:t>Microsoft </a:t>
            </a:r>
            <a:r>
              <a:rPr lang="en-US" altLang="zh-TW" b="1" dirty="0" smtClean="0"/>
              <a:t>Azure </a:t>
            </a:r>
            <a:r>
              <a:rPr lang="en-US" altLang="zh-TW" b="1" dirty="0"/>
              <a:t>Text Analytics </a:t>
            </a:r>
            <a:r>
              <a:rPr lang="en-US" altLang="zh-TW" b="1" dirty="0" smtClean="0"/>
              <a:t>API</a:t>
            </a:r>
          </a:p>
          <a:p>
            <a:pPr lvl="1"/>
            <a:r>
              <a:rPr lang="en-US" altLang="zh-TW" dirty="0">
                <a:hlinkClick r:id="rId4"/>
              </a:rPr>
              <a:t>https://azure.microsoft.com/zh-tw/services/cognitive-services/text-analytics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9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data from the </a:t>
            </a:r>
            <a:r>
              <a:rPr kumimoji="1" lang="en-US" altLang="zh-TW" dirty="0"/>
              <a:t>real </a:t>
            </a:r>
            <a:r>
              <a:rPr kumimoji="1" lang="en-US" altLang="zh-TW" dirty="0" smtClean="0"/>
              <a:t>world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5265" r="5233" b="18701"/>
          <a:stretch/>
        </p:blipFill>
        <p:spPr>
          <a:xfrm>
            <a:off x="31750" y="1414215"/>
            <a:ext cx="4775200" cy="2353734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1328208"/>
            <a:ext cx="3200400" cy="15113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4039164"/>
            <a:ext cx="3826933" cy="191346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0" y="5257605"/>
            <a:ext cx="5956300" cy="6950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0" y="2609074"/>
            <a:ext cx="4064000" cy="19939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7" y="3606024"/>
            <a:ext cx="2861733" cy="12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19669" y="3272581"/>
            <a:ext cx="11952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800" b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不是每個募資平台，都能給你滿滿的大數據</a:t>
            </a:r>
            <a:endParaRPr kumimoji="1" lang="zh-TW" altLang="en-US" sz="4800" b="1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2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Kiva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\\psf\Dropbox\Doucument\中山大學\資管所課程\Data Mining\photos\螢幕快照 2016-05-10 下午1.32.1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8" b="16737"/>
          <a:stretch/>
        </p:blipFill>
        <p:spPr bwMode="auto">
          <a:xfrm>
            <a:off x="358061" y="1354666"/>
            <a:ext cx="11516806" cy="4937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142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微型貸款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zh-TW" dirty="0"/>
              <a:t>何謂微型貸款？簡單說就是以一百美元以下的金額作為借貸門檻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微型</a:t>
            </a:r>
            <a:r>
              <a:rPr lang="zh-TW" altLang="zh-TW" dirty="0"/>
              <a:t>貸款最成功的例子就是孟加拉學者</a:t>
            </a:r>
            <a:r>
              <a:rPr lang="zh-TW" altLang="zh-TW" b="1" dirty="0"/>
              <a:t>穆罕默德·尤</a:t>
            </a:r>
            <a:r>
              <a:rPr lang="zh-TW" altLang="zh-TW" b="1" dirty="0" smtClean="0"/>
              <a:t>努斯</a:t>
            </a:r>
            <a:endParaRPr lang="en-US" altLang="zh-TW" b="1" dirty="0" smtClean="0"/>
          </a:p>
          <a:p>
            <a:pPr lvl="1"/>
            <a:r>
              <a:rPr lang="zh-TW" altLang="zh-TW" dirty="0"/>
              <a:t>創建了孟加拉鄉村</a:t>
            </a:r>
            <a:r>
              <a:rPr lang="zh-TW" altLang="zh-TW" dirty="0" smtClean="0"/>
              <a:t>銀行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Grameen</a:t>
            </a:r>
            <a:r>
              <a:rPr lang="en-US" altLang="zh-TW" dirty="0" smtClean="0"/>
              <a:t> Bank)</a:t>
            </a:r>
          </a:p>
          <a:p>
            <a:pPr lvl="1"/>
            <a:r>
              <a:rPr lang="zh-TW" altLang="zh-TW" dirty="0"/>
              <a:t>贏得</a:t>
            </a:r>
            <a:r>
              <a:rPr lang="en-US" altLang="zh-TW" dirty="0"/>
              <a:t>2006</a:t>
            </a:r>
            <a:r>
              <a:rPr lang="zh-TW" altLang="zh-TW" dirty="0"/>
              <a:t>年的諾貝爾和平獎，表彰「他們從社會底層推動經濟和社會發展的努力」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32" y="4010024"/>
            <a:ext cx="5063067" cy="2847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080484"/>
            <a:ext cx="2540000" cy="2781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185866"/>
            <a:ext cx="4552949" cy="26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Kiva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zh-TW" dirty="0"/>
              <a:t>是一個世界性的非營利組織</a:t>
            </a:r>
            <a:r>
              <a:rPr lang="en-US" altLang="zh-TW" dirty="0"/>
              <a:t>(NPO</a:t>
            </a:r>
            <a:r>
              <a:rPr lang="en-US" altLang="zh-TW" dirty="0" smtClean="0"/>
              <a:t>)</a:t>
            </a:r>
          </a:p>
          <a:p>
            <a:r>
              <a:rPr lang="zh-TW" altLang="zh-TW" dirty="0"/>
              <a:t>透過減緩貧窮的借貸行為而連結人</a:t>
            </a:r>
            <a:r>
              <a:rPr lang="zh-TW" altLang="zh-TW" dirty="0" smtClean="0"/>
              <a:t>們</a:t>
            </a:r>
            <a:endParaRPr lang="en-US" altLang="zh-TW" dirty="0" smtClean="0"/>
          </a:p>
          <a:p>
            <a:r>
              <a:rPr lang="zh-TW" altLang="zh-TW" dirty="0"/>
              <a:t>利用網路及透過和世界各地的微型貸款機構</a:t>
            </a:r>
            <a:r>
              <a:rPr lang="zh-TW" altLang="zh-TW" dirty="0" smtClean="0"/>
              <a:t>合作</a:t>
            </a:r>
            <a:endParaRPr lang="en-US" altLang="zh-TW" dirty="0" smtClean="0"/>
          </a:p>
          <a:p>
            <a:r>
              <a:rPr lang="en-US" altLang="zh-TW" dirty="0"/>
              <a:t>https://</a:t>
            </a:r>
            <a:r>
              <a:rPr lang="en-US" altLang="zh-TW" dirty="0" err="1"/>
              <a:t>www.kiva.org</a:t>
            </a:r>
            <a:r>
              <a:rPr lang="en-US" altLang="zh-TW" dirty="0"/>
              <a:t>/</a:t>
            </a:r>
            <a:endParaRPr kumimoji="1"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72533" y="3688080"/>
            <a:ext cx="5013566" cy="2260529"/>
            <a:chOff x="1176938" y="3115734"/>
            <a:chExt cx="6495161" cy="325959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6938" y="3115734"/>
              <a:ext cx="3252499" cy="3251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437" y="3132667"/>
              <a:ext cx="3242662" cy="3242662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43" y="1608668"/>
            <a:ext cx="383092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捐款行為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哪一個最有機會獲得您的捐款呢？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4" y="1721227"/>
            <a:ext cx="5977786" cy="5136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03" y="1679726"/>
            <a:ext cx="5720283" cy="5178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9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慈善行為分析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 smtClean="0"/>
              <a:t>什麼因素會引響你捐款做好事的意願？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什麼因素能夠幫助貸款者募得所需金額？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28019"/>
              </p:ext>
            </p:extLst>
          </p:nvPr>
        </p:nvGraphicFramePr>
        <p:xfrm>
          <a:off x="537775" y="2401319"/>
          <a:ext cx="11177754" cy="3789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88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88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365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捐款者的社群網路</a:t>
                      </a:r>
                      <a:endParaRPr lang="en-US" altLang="zh-TW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網站的設計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捐款者的情緒</a:t>
                      </a:r>
                      <a:endParaRPr lang="en-US" altLang="zh-TW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strike="noStrike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貸款金額</a:t>
                      </a:r>
                      <a:endParaRPr lang="en-US" altLang="zh-TW" sz="2400" strike="noStrike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貸款目的</a:t>
                      </a:r>
                      <a:endParaRPr lang="en-US" altLang="zh-TW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圖片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報導故事的內容</a:t>
                      </a:r>
                      <a:endParaRPr lang="en-US" altLang="zh-TW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貸款者的狀態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線上慈善組織的技術支援</a:t>
                      </a:r>
                      <a:endParaRPr lang="en-US" altLang="zh-TW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截止時間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strike="noStrike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捐款金額</a:t>
                      </a:r>
                      <a:endParaRPr lang="zh-TW" altLang="en-US" sz="2400" strike="noStrike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信任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衝動性捐款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捐款者的狀態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3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名人的推廣</a:t>
                      </a:r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7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資料集下載方法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Kiva</a:t>
            </a:r>
            <a:r>
              <a:rPr lang="zh-TW" altLang="zh-TW" dirty="0"/>
              <a:t>有公開目前最新的募款資料給研究單位或個人進行</a:t>
            </a:r>
            <a:r>
              <a:rPr lang="zh-TW" altLang="zh-TW" dirty="0" smtClean="0"/>
              <a:t>分析</a:t>
            </a:r>
            <a:endParaRPr lang="en-US" altLang="zh-TW" dirty="0" smtClean="0"/>
          </a:p>
          <a:p>
            <a:r>
              <a:rPr kumimoji="1" lang="en-US" altLang="zh-TW" dirty="0">
                <a:hlinkClick r:id="rId2"/>
              </a:rPr>
              <a:t>http://build.kiva.org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lang="zh-TW" altLang="zh-TW" dirty="0"/>
              <a:t>使用撰寫程式方式去撈取資料，或者分析工具提供網路通訊介面</a:t>
            </a:r>
            <a:endParaRPr kumimoji="1" lang="en-US" altLang="zh-TW" dirty="0" smtClean="0"/>
          </a:p>
          <a:p>
            <a:r>
              <a:rPr lang="zh-TW" altLang="zh-TW" dirty="0"/>
              <a:t>資料格式為</a:t>
            </a:r>
            <a:r>
              <a:rPr lang="en-US" altLang="zh-TW" dirty="0"/>
              <a:t>JSON</a:t>
            </a:r>
            <a:r>
              <a:rPr lang="zh-TW" altLang="zh-TW" dirty="0"/>
              <a:t>和</a:t>
            </a:r>
            <a:r>
              <a:rPr lang="en-US" altLang="zh-TW" dirty="0"/>
              <a:t>XML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0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山資管主題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中山資管主題" id="{6E5997DB-2DF2-0643-88AF-78EAF34DF4EA}" vid="{46402880-EC7C-4948-8E42-53C08340C8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中山資管主題</Template>
  <TotalTime>1575</TotalTime>
  <Words>362</Words>
  <Application>Microsoft Macintosh PowerPoint</Application>
  <PresentationFormat>寬螢幕</PresentationFormat>
  <Paragraphs>56</Paragraphs>
  <Slides>13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Bookman Old Style</vt:lpstr>
      <vt:lpstr>Gill Sans MT</vt:lpstr>
      <vt:lpstr>Microsoft JhengHei</vt:lpstr>
      <vt:lpstr>Times New Roman</vt:lpstr>
      <vt:lpstr>Wingdings</vt:lpstr>
      <vt:lpstr>Wingdings 3</vt:lpstr>
      <vt:lpstr>微軟正黑體</vt:lpstr>
      <vt:lpstr>新細明體</vt:lpstr>
      <vt:lpstr>標楷體</vt:lpstr>
      <vt:lpstr>Arial</vt:lpstr>
      <vt:lpstr>中山資管主題</vt:lpstr>
      <vt:lpstr>PhotoImpact</vt:lpstr>
      <vt:lpstr>DM Final Project</vt:lpstr>
      <vt:lpstr>The data from the real world</vt:lpstr>
      <vt:lpstr>PowerPoint 簡報</vt:lpstr>
      <vt:lpstr>Kiva</vt:lpstr>
      <vt:lpstr>微型貸款</vt:lpstr>
      <vt:lpstr>Kiva</vt:lpstr>
      <vt:lpstr>捐款行為</vt:lpstr>
      <vt:lpstr>慈善行為分析</vt:lpstr>
      <vt:lpstr>資料集下載方法</vt:lpstr>
      <vt:lpstr>資料集下載方法</vt:lpstr>
      <vt:lpstr>資料集下載方法</vt:lpstr>
      <vt:lpstr>DM 期末報告 要求</vt:lpstr>
      <vt:lpstr>Text Mining 參考資料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黃志遠</dc:creator>
  <cp:lastModifiedBy>志遠 黃</cp:lastModifiedBy>
  <cp:revision>54</cp:revision>
  <dcterms:created xsi:type="dcterms:W3CDTF">2017-05-17T05:34:04Z</dcterms:created>
  <dcterms:modified xsi:type="dcterms:W3CDTF">2018-05-31T03:22:54Z</dcterms:modified>
</cp:coreProperties>
</file>